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pline Sans"/>
      <p:regular r:id="rId15"/>
    </p:embeddedFont>
    <p:embeddedFont>
      <p:font typeface="Spline Sans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81B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sv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sv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svg"/><Relationship Id="rId13" Type="http://schemas.openxmlformats.org/officeDocument/2006/relationships/slideLayout" Target="../slideLayouts/slideLayout3.xml"/><Relationship Id="rId1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acorrente.com.br/contato" TargetMode="External"/><Relationship Id="rId5" Type="http://schemas.openxmlformats.org/officeDocument/2006/relationships/hyperlink" Target="https://www.novacorrente.com.br/previa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image" Target="../media/image-7-3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2169914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Dor Financeira que Ninguém Quer Ver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6350437" y="3911798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Nova Corrente perde milhões anualmente devido a rupturas de estoque.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350437" y="4788218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Rupturas drenam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B88E2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R$ 2,4 milhões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dos lucros por ano.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6350437" y="5269587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Impacta diretamente a satisfação do cliente e a eficiência operacional.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2416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A Solução: PrevIA — A Camada Inteligente que Conecta Tudo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943814" y="31852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Inteligência Artificial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64037" y="36762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ML avançado para previsões precisas.</a:t>
            </a:r>
            <a:endParaRPr lang="en-US" sz="19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7299" y="2789515"/>
            <a:ext cx="4515803" cy="4515803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1611" y="3569613"/>
            <a:ext cx="369332" cy="36933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43386" y="3185279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Conectividade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9943386" y="3676293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Integração fluida com Sapiens e sistemas.</a:t>
            </a:r>
            <a:endParaRPr lang="en-US" sz="19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299" y="2789515"/>
            <a:ext cx="4515803" cy="4515803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3553" y="3953828"/>
            <a:ext cx="369332" cy="3693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43386" y="5628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Dados Externos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9943386" y="61193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Informações de mercado para contexto completo.</a:t>
            </a:r>
            <a:endParaRPr lang="en-US" sz="19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7299" y="2789515"/>
            <a:ext cx="4515803" cy="4515803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39338" y="6155769"/>
            <a:ext cx="369332" cy="36933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943814" y="562832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Otimização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864037" y="6119336"/>
            <a:ext cx="382297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Dados em decisões estratégicas de estoque.</a:t>
            </a:r>
            <a:endParaRPr lang="en-US" sz="190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7299" y="2789515"/>
            <a:ext cx="4515803" cy="4515803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7396" y="5771555"/>
            <a:ext cx="369332" cy="36933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9135" y="1554004"/>
            <a:ext cx="10965299" cy="554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Resultados Tangíveis: ROI Extraordinário em 6 Meses</a:t>
            </a:r>
            <a:endParaRPr lang="en-US" sz="3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755" y="2637949"/>
            <a:ext cx="4299109" cy="2397323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5646" y="2637949"/>
            <a:ext cx="4299109" cy="2397323"/>
          </a:xfrm>
          <a:prstGeom prst="rect">
            <a:avLst/>
          </a:prstGeom>
        </p:spPr>
      </p:pic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4536" y="2637949"/>
            <a:ext cx="4299109" cy="239732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99135" y="5489258"/>
            <a:ext cx="4244221" cy="659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R$2.4M</a:t>
            </a:r>
            <a:endParaRPr lang="en-US" sz="5150" dirty="0"/>
          </a:p>
        </p:txBody>
      </p:sp>
      <p:sp>
        <p:nvSpPr>
          <p:cNvPr id="7" name="Text 2"/>
          <p:cNvSpPr/>
          <p:nvPr/>
        </p:nvSpPr>
        <p:spPr>
          <a:xfrm>
            <a:off x="1711285" y="6398062"/>
            <a:ext cx="2219801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Economia Anual</a:t>
            </a:r>
            <a:endParaRPr lang="en-US" sz="1700" dirty="0"/>
          </a:p>
        </p:txBody>
      </p:sp>
      <p:sp>
        <p:nvSpPr>
          <p:cNvPr id="8" name="Text 3"/>
          <p:cNvSpPr/>
          <p:nvPr/>
        </p:nvSpPr>
        <p:spPr>
          <a:xfrm>
            <a:off x="5193030" y="5489258"/>
            <a:ext cx="4244221" cy="659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728%</a:t>
            </a:r>
            <a:endParaRPr lang="en-US" sz="5150" dirty="0"/>
          </a:p>
        </p:txBody>
      </p:sp>
      <p:sp>
        <p:nvSpPr>
          <p:cNvPr id="9" name="Text 4"/>
          <p:cNvSpPr/>
          <p:nvPr/>
        </p:nvSpPr>
        <p:spPr>
          <a:xfrm>
            <a:off x="6205180" y="6398062"/>
            <a:ext cx="2219801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ROI Impressionante</a:t>
            </a:r>
            <a:endParaRPr lang="en-US" sz="1700" dirty="0"/>
          </a:p>
        </p:txBody>
      </p:sp>
      <p:sp>
        <p:nvSpPr>
          <p:cNvPr id="10" name="Text 5"/>
          <p:cNvSpPr/>
          <p:nvPr/>
        </p:nvSpPr>
        <p:spPr>
          <a:xfrm>
            <a:off x="9686925" y="5489258"/>
            <a:ext cx="4244221" cy="6592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150"/>
              </a:lnSpc>
              <a:buNone/>
            </a:pPr>
            <a:r>
              <a:rPr lang="en-US" sz="5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6-8 meses</a:t>
            </a:r>
            <a:endParaRPr lang="en-US" sz="5150" dirty="0"/>
          </a:p>
        </p:txBody>
      </p:sp>
      <p:sp>
        <p:nvSpPr>
          <p:cNvPr id="11" name="Text 6"/>
          <p:cNvSpPr/>
          <p:nvPr/>
        </p:nvSpPr>
        <p:spPr>
          <a:xfrm>
            <a:off x="10699075" y="6398062"/>
            <a:ext cx="2219801" cy="277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Payback Rápido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615" y="421600"/>
            <a:ext cx="6877883" cy="4258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Comparativo Detalhado: Sapiens vs. PrevIA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36615" y="1230630"/>
            <a:ext cx="1896070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Sapiens (Sistema Atual)</a:t>
            </a:r>
            <a:endParaRPr lang="en-US" sz="1300" dirty="0"/>
          </a:p>
        </p:txBody>
      </p:sp>
      <p:sp>
        <p:nvSpPr>
          <p:cNvPr id="4" name="Text 2"/>
          <p:cNvSpPr/>
          <p:nvPr/>
        </p:nvSpPr>
        <p:spPr>
          <a:xfrm>
            <a:off x="536615" y="1596747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Foco em gestão administrativa e compras</a:t>
            </a:r>
            <a:endParaRPr lang="en-US" sz="1200" dirty="0"/>
          </a:p>
        </p:txBody>
      </p:sp>
      <p:sp>
        <p:nvSpPr>
          <p:cNvPr id="5" name="Text 3"/>
          <p:cNvSpPr/>
          <p:nvPr/>
        </p:nvSpPr>
        <p:spPr>
          <a:xfrm>
            <a:off x="536615" y="1895594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Forecasting linear básico (MAPE 20-30%)</a:t>
            </a:r>
            <a:endParaRPr lang="en-US" sz="1200" dirty="0"/>
          </a:p>
        </p:txBody>
      </p:sp>
      <p:sp>
        <p:nvSpPr>
          <p:cNvPr id="6" name="Text 4"/>
          <p:cNvSpPr/>
          <p:nvPr/>
        </p:nvSpPr>
        <p:spPr>
          <a:xfrm>
            <a:off x="536615" y="2194441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Sem fatores externos (clima, economia, 5G)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536615" y="2493288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Integração manual e limitada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536615" y="2792135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Sem alertas preditivos</a:t>
            </a:r>
            <a:endParaRPr lang="en-US" sz="1200" dirty="0"/>
          </a:p>
        </p:txBody>
      </p:sp>
      <p:sp>
        <p:nvSpPr>
          <p:cNvPr id="9" name="Text 7"/>
          <p:cNvSpPr/>
          <p:nvPr/>
        </p:nvSpPr>
        <p:spPr>
          <a:xfrm>
            <a:off x="536615" y="3090982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Customização genérica</a:t>
            </a:r>
            <a:endParaRPr lang="en-US" sz="1200" dirty="0"/>
          </a:p>
        </p:txBody>
      </p:sp>
      <p:sp>
        <p:nvSpPr>
          <p:cNvPr id="10" name="Text 8"/>
          <p:cNvSpPr/>
          <p:nvPr/>
        </p:nvSpPr>
        <p:spPr>
          <a:xfrm>
            <a:off x="536615" y="3389828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Alto custo de upgrade</a:t>
            </a:r>
            <a:endParaRPr lang="en-US" sz="1200" dirty="0"/>
          </a:p>
        </p:txBody>
      </p:sp>
      <p:sp>
        <p:nvSpPr>
          <p:cNvPr id="11" name="Text 9"/>
          <p:cNvSpPr/>
          <p:nvPr/>
        </p:nvSpPr>
        <p:spPr>
          <a:xfrm>
            <a:off x="536615" y="3688675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ROI lento</a:t>
            </a:r>
            <a:endParaRPr lang="en-US" sz="1200" dirty="0"/>
          </a:p>
        </p:txBody>
      </p:sp>
      <p:sp>
        <p:nvSpPr>
          <p:cNvPr id="12" name="Text 10"/>
          <p:cNvSpPr/>
          <p:nvPr/>
        </p:nvSpPr>
        <p:spPr>
          <a:xfrm>
            <a:off x="7509867" y="1230630"/>
            <a:ext cx="2212777" cy="2128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PrevIA (Solução Inteligente)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09867" y="1596747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ML robusto com 9% MAPE</a:t>
            </a:r>
            <a:endParaRPr lang="en-US" sz="1200" dirty="0"/>
          </a:p>
        </p:txBody>
      </p:sp>
      <p:sp>
        <p:nvSpPr>
          <p:cNvPr id="14" name="Text 12"/>
          <p:cNvSpPr/>
          <p:nvPr/>
        </p:nvSpPr>
        <p:spPr>
          <a:xfrm>
            <a:off x="7509867" y="1895594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Fatores externos: clima, BACEN, ANATEL</a:t>
            </a:r>
            <a:endParaRPr lang="en-US" sz="1200" dirty="0"/>
          </a:p>
        </p:txBody>
      </p:sp>
      <p:sp>
        <p:nvSpPr>
          <p:cNvPr id="15" name="Text 13"/>
          <p:cNvSpPr/>
          <p:nvPr/>
        </p:nvSpPr>
        <p:spPr>
          <a:xfrm>
            <a:off x="7509867" y="2194441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APIs e dashboard unificado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7509867" y="2493288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Alertas automatizados</a:t>
            </a:r>
            <a:endParaRPr lang="en-US" sz="1200" dirty="0"/>
          </a:p>
        </p:txBody>
      </p:sp>
      <p:sp>
        <p:nvSpPr>
          <p:cNvPr id="17" name="Text 15"/>
          <p:cNvSpPr/>
          <p:nvPr/>
        </p:nvSpPr>
        <p:spPr>
          <a:xfrm>
            <a:off x="7509867" y="2792135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Customização para B2B Telecom</a:t>
            </a:r>
            <a:endParaRPr lang="en-US" sz="1200" dirty="0"/>
          </a:p>
        </p:txBody>
      </p:sp>
      <p:sp>
        <p:nvSpPr>
          <p:cNvPr id="18" name="Text 16"/>
          <p:cNvSpPr/>
          <p:nvPr/>
        </p:nvSpPr>
        <p:spPr>
          <a:xfrm>
            <a:off x="7509867" y="3090982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Implementação ágil e baixo custo</a:t>
            </a:r>
            <a:endParaRPr lang="en-US" sz="1200" dirty="0"/>
          </a:p>
        </p:txBody>
      </p:sp>
      <p:sp>
        <p:nvSpPr>
          <p:cNvPr id="19" name="Text 17"/>
          <p:cNvSpPr/>
          <p:nvPr/>
        </p:nvSpPr>
        <p:spPr>
          <a:xfrm>
            <a:off x="7509867" y="3389828"/>
            <a:ext cx="6591538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900"/>
              </a:lnSpc>
              <a:buSzPct val="100000"/>
              <a:buChar char="•"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ROI &gt; 700% em 6-8 meses</a:t>
            </a:r>
            <a:endParaRPr lang="en-US" sz="1200" dirty="0"/>
          </a:p>
        </p:txBody>
      </p:sp>
      <p:pic>
        <p:nvPicPr>
          <p:cNvPr id="2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615" y="4332327"/>
            <a:ext cx="6487001" cy="4323517"/>
          </a:xfrm>
          <a:prstGeom prst="rect">
            <a:avLst/>
          </a:prstGeom>
        </p:spPr>
      </p:pic>
      <p:sp>
        <p:nvSpPr>
          <p:cNvPr id="21" name="Text 18"/>
          <p:cNvSpPr/>
          <p:nvPr/>
        </p:nvSpPr>
        <p:spPr>
          <a:xfrm>
            <a:off x="7405330" y="4297918"/>
            <a:ext cx="6695956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Mape %</a:t>
            </a:r>
            <a:endParaRPr lang="en-US" sz="1200" dirty="0"/>
          </a:p>
        </p:txBody>
      </p:sp>
      <p:pic>
        <p:nvPicPr>
          <p:cNvPr id="2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30" y="4715589"/>
            <a:ext cx="6695956" cy="3749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85067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Implementação: Rápida, Segura e Sem Risco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322695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3616047"/>
            <a:ext cx="3584496" cy="30480"/>
          </a:xfrm>
          <a:prstGeom prst="rect">
            <a:avLst/>
          </a:prstGeom>
          <a:solidFill>
            <a:srgbClr val="16FFBB"/>
          </a:solidFill>
          <a:ln/>
        </p:spPr>
      </p:sp>
      <p:sp>
        <p:nvSpPr>
          <p:cNvPr id="6" name="Text 3"/>
          <p:cNvSpPr/>
          <p:nvPr/>
        </p:nvSpPr>
        <p:spPr>
          <a:xfrm>
            <a:off x="864037" y="380035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MVP em 4 Semanas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4695349" y="3226951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02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4695349" y="3616047"/>
            <a:ext cx="3584615" cy="30480"/>
          </a:xfrm>
          <a:prstGeom prst="rect">
            <a:avLst/>
          </a:prstGeom>
          <a:solidFill>
            <a:srgbClr val="29DDDA"/>
          </a:solidFill>
          <a:ln/>
        </p:spPr>
      </p:sp>
      <p:sp>
        <p:nvSpPr>
          <p:cNvPr id="9" name="Text 6"/>
          <p:cNvSpPr/>
          <p:nvPr/>
        </p:nvSpPr>
        <p:spPr>
          <a:xfrm>
            <a:off x="4695349" y="3800356"/>
            <a:ext cx="3220164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Custo Zero se &lt; 9% MAPE</a:t>
            </a:r>
            <a:endParaRPr lang="en-US" sz="2150" dirty="0"/>
          </a:p>
        </p:txBody>
      </p:sp>
      <p:sp>
        <p:nvSpPr>
          <p:cNvPr id="10" name="Text 7"/>
          <p:cNvSpPr/>
          <p:nvPr/>
        </p:nvSpPr>
        <p:spPr>
          <a:xfrm>
            <a:off x="864037" y="4575215"/>
            <a:ext cx="246817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Spline Sans Light" pitchFamily="34" charset="0"/>
                <a:ea typeface="Spline Sans Light" pitchFamily="34" charset="-122"/>
                <a:cs typeface="Spline Sans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64037" y="4964311"/>
            <a:ext cx="7415927" cy="30480"/>
          </a:xfrm>
          <a:prstGeom prst="rect">
            <a:avLst/>
          </a:prstGeom>
          <a:solidFill>
            <a:srgbClr val="37A7E7"/>
          </a:solidFill>
          <a:ln/>
        </p:spPr>
      </p:sp>
      <p:sp>
        <p:nvSpPr>
          <p:cNvPr id="12" name="Text 9"/>
          <p:cNvSpPr/>
          <p:nvPr/>
        </p:nvSpPr>
        <p:spPr>
          <a:xfrm>
            <a:off x="864037" y="514862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Transparência Total</a:t>
            </a:r>
            <a:endParaRPr lang="en-US" sz="2150" dirty="0"/>
          </a:p>
        </p:txBody>
      </p:sp>
      <p:sp>
        <p:nvSpPr>
          <p:cNvPr id="13" name="Text 10"/>
          <p:cNvSpPr/>
          <p:nvPr/>
        </p:nvSpPr>
        <p:spPr>
          <a:xfrm>
            <a:off x="864037" y="5954316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Metodologia ágil. Risco zero: não paga se os resultados prometidos não forem entregues.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4594" y="619244"/>
            <a:ext cx="7567612" cy="12508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Roadmap: Valor Progressivo e Segurança</a:t>
            </a:r>
            <a:endParaRPr lang="en-US" sz="39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4594" y="2207895"/>
            <a:ext cx="1125974" cy="135112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25715" y="2433042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Discovery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7625715" y="2880836"/>
            <a:ext cx="62164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Análise de necessidades.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4594" y="3559016"/>
            <a:ext cx="1125974" cy="135112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25715" y="3784163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MVP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7625715" y="4231958"/>
            <a:ext cx="62164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Lançamento para validação.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4594" y="4910138"/>
            <a:ext cx="1125974" cy="13511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25715" y="5135285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Escala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7625715" y="5583079"/>
            <a:ext cx="62164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Expansão e otimização.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594" y="6261259"/>
            <a:ext cx="1125974" cy="135112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25715" y="6486406"/>
            <a:ext cx="2502218" cy="312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E0E4E6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Mastery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7625715" y="6934200"/>
            <a:ext cx="6216491" cy="360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Otimização contínua e inovação.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3972639"/>
            <a:ext cx="10875169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0FCFF"/>
                </a:solidFill>
                <a:latin typeface="Spline Sans Bold" pitchFamily="34" charset="0"/>
                <a:ea typeface="Spline Sans Bold" pitchFamily="34" charset="-122"/>
                <a:cs typeface="Spline Sans Bold" pitchFamily="34" charset="-120"/>
              </a:rPr>
              <a:t>Chamada para Ação: Vamos Começar Hoje</a:t>
            </a:r>
            <a:endParaRPr lang="en-US" sz="4300" dirty="0"/>
          </a:p>
        </p:txBody>
      </p:sp>
      <p:sp>
        <p:nvSpPr>
          <p:cNvPr id="4" name="Text 1"/>
          <p:cNvSpPr/>
          <p:nvPr/>
        </p:nvSpPr>
        <p:spPr>
          <a:xfrm>
            <a:off x="864037" y="5028724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Agende uma 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B88E23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reunião executiva de 10 minutos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551009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Validaremos os KPIs e daremos o pontapé inicial na fase de Descoberta.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5991463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E0E4E6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 futuro da gestão de estoque da Nova Corrente começa agora!</a:t>
            </a:r>
            <a:endParaRPr lang="en-US" sz="190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37" y="6664166"/>
            <a:ext cx="2338864" cy="678894"/>
          </a:xfrm>
          <a:prstGeom prst="rect">
            <a:avLst/>
          </a:prstGeom>
        </p:spPr>
      </p:pic>
      <p:pic>
        <p:nvPicPr>
          <p:cNvPr id="8" name="Image 2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249" y="6664166"/>
            <a:ext cx="1669733" cy="6788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824877"/>
            <a:ext cx="371915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endParaRPr lang="en-US" sz="1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3030" y="2880360"/>
            <a:ext cx="4443889" cy="24688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2025-11-14T00:20:04Z</dcterms:created>
  <dcterms:modified xsi:type="dcterms:W3CDTF">2025-11-14T00:20:04Z</dcterms:modified>
</cp:coreProperties>
</file>